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-1724400" y="355320"/>
            <a:ext cx="15192720" cy="759600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71320" cy="114516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9680" cy="123228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8240" cy="103248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5800" cy="145008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9160" cy="128916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70520" cy="103032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92480" cy="123012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8240" cy="124308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5000" cy="79164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6840" cy="117612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40760" cy="143748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7000" cy="98604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9800" cy="144000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11320" cy="9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140"/>
              </a:lnSpc>
            </a:pPr>
            <a:r>
              <a:rPr b="0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30120" cy="170424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21560" cy="37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600200" y="1368000"/>
            <a:ext cx="16183800" cy="741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just"/>
            <a:r>
              <a:rPr b="0" lang="en-IN" sz="3600" spc="-1" strike="noStrike">
                <a:latin typeface="Arial"/>
              </a:rPr>
              <a:t>Dockerize the java application and deploy into kubernetes cluster based on aws eks. This will give us below advantages:</a:t>
            </a:r>
            <a:endParaRPr b="0" lang="en-IN" sz="3600" spc="-1" strike="noStrike">
              <a:latin typeface="Arial"/>
            </a:endParaRPr>
          </a:p>
          <a:p>
            <a:pPr algn="just"/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latin typeface="Arial"/>
              </a:rPr>
              <a:t>* Reduce over resource consumption and thus the ec2 instance sizes of eks. 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latin typeface="Arial"/>
              </a:rPr>
              <a:t>* More control on scalability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latin typeface="Arial"/>
              </a:rPr>
              <a:t>* High availability as an inbuilt feature since kubernetes pods will get recreate in case of failures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latin typeface="Arial"/>
              </a:rPr>
              <a:t>* easy to update patches and application packages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latin typeface="Arial"/>
              </a:rPr>
              <a:t>* Enhancements using CI/CD and Gitops and log management</a:t>
            </a:r>
            <a:endParaRPr b="0" lang="en-IN" sz="3600" spc="-1" strike="noStrike">
              <a:latin typeface="Arial"/>
            </a:endParaRPr>
          </a:p>
          <a:p>
            <a:r>
              <a:rPr b="0" lang="en-IN" sz="3600" spc="-1" strike="noStrike">
                <a:latin typeface="Arial"/>
              </a:rPr>
              <a:t>* Less headache for maintaining the application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59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1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2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600200" y="1224000"/>
            <a:ext cx="16327800" cy="784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latin typeface="Arial"/>
              </a:rPr>
              <a:t>Proposed architecture: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4248000" y="1774080"/>
            <a:ext cx="11664000" cy="700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6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1600200" y="1224000"/>
            <a:ext cx="15463800" cy="727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latin typeface="Arial"/>
              </a:rPr>
              <a:t>Advantages: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</a:rPr>
              <a:t>* Horizontal auto scaling will help to handle the peak time computing load.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</a:rPr>
              <a:t>* State maintaining using Elasticache redis will reduce the session loading time.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</a:rPr>
              <a:t>* The containerized architecture will help us to improve the application stability.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</a:rPr>
              <a:t>* The subnet segregation of private and public subnets will give more control on security.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"/>
          <p:cNvPicPr/>
          <p:nvPr/>
        </p:nvPicPr>
        <p:blipFill>
          <a:blip r:embed="rId1"/>
          <a:srcRect l="3976" t="3974" r="30243" b="31262"/>
          <a:stretch/>
        </p:blipFill>
        <p:spPr>
          <a:xfrm rot="10800000">
            <a:off x="12110760" y="-203400"/>
            <a:ext cx="6572520" cy="5117040"/>
          </a:xfrm>
          <a:prstGeom prst="rect">
            <a:avLst/>
          </a:prstGeom>
          <a:ln>
            <a:noFill/>
          </a:ln>
        </p:spPr>
      </p:pic>
      <p:grpSp>
        <p:nvGrpSpPr>
          <p:cNvPr id="172" name="Group 1"/>
          <p:cNvGrpSpPr/>
          <p:nvPr/>
        </p:nvGrpSpPr>
        <p:grpSpPr>
          <a:xfrm>
            <a:off x="8741160" y="738360"/>
            <a:ext cx="5628240" cy="6015240"/>
            <a:chOff x="8741160" y="738360"/>
            <a:chExt cx="5628240" cy="6015240"/>
          </a:xfrm>
        </p:grpSpPr>
        <p:sp>
          <p:nvSpPr>
            <p:cNvPr id="173" name="CustomShape 2"/>
            <p:cNvSpPr/>
            <p:nvPr/>
          </p:nvSpPr>
          <p:spPr>
            <a:xfrm>
              <a:off x="8741160" y="738360"/>
              <a:ext cx="5628240" cy="601524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-669905" t="0" r="-598006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8680" cy="512028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31400" cy="1865160"/>
          </a:xfrm>
          <a:prstGeom prst="rect">
            <a:avLst/>
          </a:prstGeom>
          <a:ln>
            <a:noFill/>
          </a:ln>
        </p:spPr>
      </p:pic>
      <p:pic>
        <p:nvPicPr>
          <p:cNvPr id="176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5680" cy="693360"/>
          </a:xfrm>
          <a:prstGeom prst="rect">
            <a:avLst/>
          </a:prstGeom>
          <a:ln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6120" cy="72612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3440" cy="523440"/>
          </a:xfrm>
          <a:prstGeom prst="rect">
            <a:avLst/>
          </a:prstGeom>
          <a:ln>
            <a:noFill/>
          </a:ln>
        </p:spPr>
      </p:pic>
      <p:pic>
        <p:nvPicPr>
          <p:cNvPr id="181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8440" cy="629640"/>
          </a:xfrm>
          <a:prstGeom prst="rect">
            <a:avLst/>
          </a:prstGeom>
          <a:ln>
            <a:noFill/>
          </a:ln>
        </p:spPr>
      </p:pic>
      <p:pic>
        <p:nvPicPr>
          <p:cNvPr id="182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22480" cy="2922480"/>
          </a:xfrm>
          <a:prstGeom prst="rect">
            <a:avLst/>
          </a:prstGeom>
          <a:ln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12"/>
          <a:stretch/>
        </p:blipFill>
        <p:spPr>
          <a:xfrm rot="1296600">
            <a:off x="7779240" y="7063560"/>
            <a:ext cx="2394720" cy="20577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83040" y="2116800"/>
            <a:ext cx="1023156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4648320" y="932040"/>
            <a:ext cx="23479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63080" y="4457520"/>
            <a:ext cx="40773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929520" y="7344000"/>
            <a:ext cx="440388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329120" y="8299800"/>
            <a:ext cx="5084640" cy="13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6129000" y="6307920"/>
            <a:ext cx="4048560" cy="108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0" y="0"/>
            <a:ext cx="1246320" cy="10286280"/>
            <a:chOff x="0" y="0"/>
            <a:chExt cx="1246320" cy="10286280"/>
          </a:xfrm>
        </p:grpSpPr>
        <p:sp>
          <p:nvSpPr>
            <p:cNvPr id="56" name="CustomShape 2"/>
            <p:cNvSpPr/>
            <p:nvPr/>
          </p:nvSpPr>
          <p:spPr>
            <a:xfrm>
              <a:off x="0" y="0"/>
              <a:ext cx="1246320" cy="1028628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3"/>
          <p:cNvGrpSpPr/>
          <p:nvPr/>
        </p:nvGrpSpPr>
        <p:grpSpPr>
          <a:xfrm>
            <a:off x="9523800" y="5257800"/>
            <a:ext cx="10057680" cy="5028480"/>
            <a:chOff x="9523800" y="5257800"/>
            <a:chExt cx="10057680" cy="5028480"/>
          </a:xfrm>
        </p:grpSpPr>
        <p:sp>
          <p:nvSpPr>
            <p:cNvPr id="58" name="CustomShape 4"/>
            <p:cNvSpPr/>
            <p:nvPr/>
          </p:nvSpPr>
          <p:spPr>
            <a:xfrm>
              <a:off x="9523800" y="5257800"/>
              <a:ext cx="10057680" cy="502848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802138" t="-869250" r="-71814" b="24371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roup 5"/>
          <p:cNvGrpSpPr/>
          <p:nvPr/>
        </p:nvGrpSpPr>
        <p:grpSpPr>
          <a:xfrm>
            <a:off x="1516320" y="255600"/>
            <a:ext cx="16531920" cy="5140440"/>
            <a:chOff x="1516320" y="255600"/>
            <a:chExt cx="16531920" cy="5140440"/>
          </a:xfrm>
        </p:grpSpPr>
        <p:sp>
          <p:nvSpPr>
            <p:cNvPr id="60" name="CustomShape 6"/>
            <p:cNvSpPr/>
            <p:nvPr/>
          </p:nvSpPr>
          <p:spPr>
            <a:xfrm>
              <a:off x="1516320" y="255600"/>
              <a:ext cx="16531920" cy="119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50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1" name="CustomShape 7"/>
            <p:cNvSpPr/>
            <p:nvPr/>
          </p:nvSpPr>
          <p:spPr>
            <a:xfrm>
              <a:off x="1516320" y="1791000"/>
              <a:ext cx="15323400" cy="360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94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94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2" name="CustomShape 8"/>
          <p:cNvSpPr/>
          <p:nvPr/>
        </p:nvSpPr>
        <p:spPr>
          <a:xfrm rot="5400000">
            <a:off x="-2847960" y="4347360"/>
            <a:ext cx="695736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31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73520" y="8903160"/>
            <a:ext cx="8989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97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64" name="Group 10"/>
          <p:cNvGrpSpPr/>
          <p:nvPr/>
        </p:nvGrpSpPr>
        <p:grpSpPr>
          <a:xfrm>
            <a:off x="3647520" y="8267760"/>
            <a:ext cx="5202000" cy="1866960"/>
            <a:chOff x="3647520" y="8267760"/>
            <a:chExt cx="5202000" cy="1866960"/>
          </a:xfrm>
        </p:grpSpPr>
        <p:pic>
          <p:nvPicPr>
            <p:cNvPr id="65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4640" cy="1866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11"/>
            <p:cNvSpPr/>
            <p:nvPr/>
          </p:nvSpPr>
          <p:spPr>
            <a:xfrm>
              <a:off x="6815880" y="8478360"/>
              <a:ext cx="2033640" cy="48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 rot="16200000">
            <a:off x="-1290600" y="3852720"/>
            <a:ext cx="5163840" cy="2581560"/>
          </a:xfrm>
          <a:prstGeom prst="rect">
            <a:avLst/>
          </a:prstGeom>
          <a:ln>
            <a:noFill/>
          </a:ln>
        </p:spPr>
      </p:pic>
      <p:grpSp>
        <p:nvGrpSpPr>
          <p:cNvPr id="68" name="Group 1"/>
          <p:cNvGrpSpPr/>
          <p:nvPr/>
        </p:nvGrpSpPr>
        <p:grpSpPr>
          <a:xfrm>
            <a:off x="8008200" y="2563560"/>
            <a:ext cx="9055440" cy="5243040"/>
            <a:chOff x="8008200" y="2563560"/>
            <a:chExt cx="9055440" cy="5243040"/>
          </a:xfrm>
        </p:grpSpPr>
        <p:sp>
          <p:nvSpPr>
            <p:cNvPr id="69" name="CustomShape 2"/>
            <p:cNvSpPr/>
            <p:nvPr/>
          </p:nvSpPr>
          <p:spPr>
            <a:xfrm>
              <a:off x="8008200" y="2563560"/>
              <a:ext cx="9055440" cy="1314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0" name="CustomShape 3"/>
            <p:cNvSpPr/>
            <p:nvPr/>
          </p:nvSpPr>
          <p:spPr>
            <a:xfrm>
              <a:off x="8008200" y="6846840"/>
              <a:ext cx="9055440" cy="95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AWS, Kubernetes, Terraform, Ansible, Linux, Observability and logging tools like Datadog, ELK </a:t>
              </a:r>
              <a:endParaRPr b="0" lang="en-IN" sz="2700" spc="-1" strike="noStrike">
                <a:latin typeface="Arial"/>
              </a:endParaRPr>
            </a:p>
          </p:txBody>
        </p:sp>
        <p:sp>
          <p:nvSpPr>
            <p:cNvPr id="71" name="CustomShape 4"/>
            <p:cNvSpPr/>
            <p:nvPr/>
          </p:nvSpPr>
          <p:spPr>
            <a:xfrm>
              <a:off x="8008200" y="5812200"/>
              <a:ext cx="9055440" cy="95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with knowledge in latest infrastructure concepts and tools.</a:t>
              </a: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2" name="Group 5"/>
          <p:cNvGrpSpPr/>
          <p:nvPr/>
        </p:nvGrpSpPr>
        <p:grpSpPr>
          <a:xfrm>
            <a:off x="1028880" y="2184840"/>
            <a:ext cx="5916600" cy="5916600"/>
            <a:chOff x="1028880" y="2184840"/>
            <a:chExt cx="5916600" cy="5916600"/>
          </a:xfrm>
        </p:grpSpPr>
        <p:sp>
          <p:nvSpPr>
            <p:cNvPr id="73" name="CustomShape 6"/>
            <p:cNvSpPr/>
            <p:nvPr/>
          </p:nvSpPr>
          <p:spPr>
            <a:xfrm>
              <a:off x="1028880" y="2184840"/>
              <a:ext cx="5916600" cy="591660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" name="Picture 9" descr=""/>
          <p:cNvPicPr/>
          <p:nvPr/>
        </p:nvPicPr>
        <p:blipFill>
          <a:blip r:embed="rId2"/>
          <a:stretch/>
        </p:blipFill>
        <p:spPr>
          <a:xfrm>
            <a:off x="5238720" y="2000880"/>
            <a:ext cx="1706760" cy="178236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2952720" y="4668480"/>
            <a:ext cx="20505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1944000" y="3096000"/>
            <a:ext cx="3347640" cy="41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2482920" y="5929560"/>
            <a:ext cx="14490720" cy="2790720"/>
            <a:chOff x="2482920" y="5929560"/>
            <a:chExt cx="14490720" cy="2790720"/>
          </a:xfrm>
        </p:grpSpPr>
        <p:sp>
          <p:nvSpPr>
            <p:cNvPr id="78" name="CustomShape 2"/>
            <p:cNvSpPr/>
            <p:nvPr/>
          </p:nvSpPr>
          <p:spPr>
            <a:xfrm>
              <a:off x="2482920" y="5929560"/>
              <a:ext cx="14490720" cy="279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 java application in AWS EKS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2482920" y="7610400"/>
              <a:ext cx="14490720" cy="479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5" descr=""/>
          <p:cNvPicPr/>
          <p:nvPr/>
        </p:nvPicPr>
        <p:blipFill>
          <a:blip r:embed="rId1"/>
          <a:stretch/>
        </p:blipFill>
        <p:spPr>
          <a:xfrm rot="10800000">
            <a:off x="6552720" y="1993680"/>
            <a:ext cx="5380200" cy="268992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4720" cy="325332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91360" cy="3572280"/>
          </a:xfrm>
          <a:prstGeom prst="rect">
            <a:avLst/>
          </a:prstGeom>
          <a:ln>
            <a:noFill/>
          </a:ln>
        </p:spPr>
      </p:pic>
      <p:pic>
        <p:nvPicPr>
          <p:cNvPr id="83" name="Picture 8" descr=""/>
          <p:cNvPicPr/>
          <p:nvPr/>
        </p:nvPicPr>
        <p:blipFill>
          <a:blip r:embed="rId4"/>
          <a:stretch/>
        </p:blipFill>
        <p:spPr>
          <a:xfrm rot="2110200">
            <a:off x="10656000" y="2723400"/>
            <a:ext cx="2575440" cy="29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9596160" y="4039560"/>
            <a:ext cx="6824880" cy="884520"/>
            <a:chOff x="9596160" y="4039560"/>
            <a:chExt cx="6824880" cy="884520"/>
          </a:xfrm>
        </p:grpSpPr>
        <p:grpSp>
          <p:nvGrpSpPr>
            <p:cNvPr id="85" name="Group 2"/>
            <p:cNvGrpSpPr/>
            <p:nvPr/>
          </p:nvGrpSpPr>
          <p:grpSpPr>
            <a:xfrm>
              <a:off x="9596160" y="4039560"/>
              <a:ext cx="6384240" cy="884520"/>
              <a:chOff x="9596160" y="4039560"/>
              <a:chExt cx="6384240" cy="884520"/>
            </a:xfrm>
          </p:grpSpPr>
          <p:sp>
            <p:nvSpPr>
              <p:cNvPr id="86" name="CustomShape 3"/>
              <p:cNvSpPr/>
              <p:nvPr/>
            </p:nvSpPr>
            <p:spPr>
              <a:xfrm>
                <a:off x="9596160" y="403956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roup 4"/>
            <p:cNvGrpSpPr/>
            <p:nvPr/>
          </p:nvGrpSpPr>
          <p:grpSpPr>
            <a:xfrm>
              <a:off x="15540480" y="4039560"/>
              <a:ext cx="880560" cy="884520"/>
              <a:chOff x="15540480" y="4039560"/>
              <a:chExt cx="880560" cy="884520"/>
            </a:xfrm>
          </p:grpSpPr>
          <p:sp>
            <p:nvSpPr>
              <p:cNvPr id="88" name="CustomShape 5"/>
              <p:cNvSpPr/>
              <p:nvPr/>
            </p:nvSpPr>
            <p:spPr>
              <a:xfrm>
                <a:off x="15540480" y="403956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" name="Group 6"/>
          <p:cNvGrpSpPr/>
          <p:nvPr/>
        </p:nvGrpSpPr>
        <p:grpSpPr>
          <a:xfrm>
            <a:off x="9586440" y="2629080"/>
            <a:ext cx="6825240" cy="884520"/>
            <a:chOff x="9586440" y="2629080"/>
            <a:chExt cx="6825240" cy="884520"/>
          </a:xfrm>
        </p:grpSpPr>
        <p:grpSp>
          <p:nvGrpSpPr>
            <p:cNvPr id="90" name="Group 7"/>
            <p:cNvGrpSpPr/>
            <p:nvPr/>
          </p:nvGrpSpPr>
          <p:grpSpPr>
            <a:xfrm>
              <a:off x="9586440" y="2629080"/>
              <a:ext cx="6384240" cy="884520"/>
              <a:chOff x="9586440" y="2629080"/>
              <a:chExt cx="6384240" cy="884520"/>
            </a:xfrm>
          </p:grpSpPr>
          <p:sp>
            <p:nvSpPr>
              <p:cNvPr id="91" name="CustomShape 8"/>
              <p:cNvSpPr/>
              <p:nvPr/>
            </p:nvSpPr>
            <p:spPr>
              <a:xfrm>
                <a:off x="9586440" y="262908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" name="Group 9"/>
            <p:cNvGrpSpPr/>
            <p:nvPr/>
          </p:nvGrpSpPr>
          <p:grpSpPr>
            <a:xfrm>
              <a:off x="15531120" y="2629080"/>
              <a:ext cx="880560" cy="884520"/>
              <a:chOff x="15531120" y="2629080"/>
              <a:chExt cx="880560" cy="884520"/>
            </a:xfrm>
          </p:grpSpPr>
          <p:sp>
            <p:nvSpPr>
              <p:cNvPr id="93" name="CustomShape 10"/>
              <p:cNvSpPr/>
              <p:nvPr/>
            </p:nvSpPr>
            <p:spPr>
              <a:xfrm>
                <a:off x="15531120" y="262908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4" name="Group 11"/>
          <p:cNvGrpSpPr/>
          <p:nvPr/>
        </p:nvGrpSpPr>
        <p:grpSpPr>
          <a:xfrm>
            <a:off x="9596160" y="5406840"/>
            <a:ext cx="6824880" cy="884520"/>
            <a:chOff x="9596160" y="5406840"/>
            <a:chExt cx="6824880" cy="884520"/>
          </a:xfrm>
        </p:grpSpPr>
        <p:grpSp>
          <p:nvGrpSpPr>
            <p:cNvPr id="95" name="Group 12"/>
            <p:cNvGrpSpPr/>
            <p:nvPr/>
          </p:nvGrpSpPr>
          <p:grpSpPr>
            <a:xfrm>
              <a:off x="9596160" y="5406840"/>
              <a:ext cx="6384240" cy="884520"/>
              <a:chOff x="9596160" y="5406840"/>
              <a:chExt cx="6384240" cy="884520"/>
            </a:xfrm>
          </p:grpSpPr>
          <p:sp>
            <p:nvSpPr>
              <p:cNvPr id="96" name="CustomShape 13"/>
              <p:cNvSpPr/>
              <p:nvPr/>
            </p:nvSpPr>
            <p:spPr>
              <a:xfrm>
                <a:off x="9596160" y="540684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" name="Group 14"/>
            <p:cNvGrpSpPr/>
            <p:nvPr/>
          </p:nvGrpSpPr>
          <p:grpSpPr>
            <a:xfrm>
              <a:off x="15540480" y="5406840"/>
              <a:ext cx="880560" cy="884520"/>
              <a:chOff x="15540480" y="5406840"/>
              <a:chExt cx="880560" cy="884520"/>
            </a:xfrm>
          </p:grpSpPr>
          <p:sp>
            <p:nvSpPr>
              <p:cNvPr id="98" name="CustomShape 15"/>
              <p:cNvSpPr/>
              <p:nvPr/>
            </p:nvSpPr>
            <p:spPr>
              <a:xfrm>
                <a:off x="15540480" y="540684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9" name="Group 16"/>
          <p:cNvGrpSpPr/>
          <p:nvPr/>
        </p:nvGrpSpPr>
        <p:grpSpPr>
          <a:xfrm>
            <a:off x="9596160" y="6772680"/>
            <a:ext cx="6824880" cy="884520"/>
            <a:chOff x="9596160" y="6772680"/>
            <a:chExt cx="6824880" cy="884520"/>
          </a:xfrm>
        </p:grpSpPr>
        <p:grpSp>
          <p:nvGrpSpPr>
            <p:cNvPr id="100" name="Group 17"/>
            <p:cNvGrpSpPr/>
            <p:nvPr/>
          </p:nvGrpSpPr>
          <p:grpSpPr>
            <a:xfrm>
              <a:off x="9596160" y="6772680"/>
              <a:ext cx="6384240" cy="884520"/>
              <a:chOff x="9596160" y="6772680"/>
              <a:chExt cx="6384240" cy="884520"/>
            </a:xfrm>
          </p:grpSpPr>
          <p:sp>
            <p:nvSpPr>
              <p:cNvPr id="101" name="CustomShape 18"/>
              <p:cNvSpPr/>
              <p:nvPr/>
            </p:nvSpPr>
            <p:spPr>
              <a:xfrm>
                <a:off x="9596160" y="677268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" name="Group 19"/>
            <p:cNvGrpSpPr/>
            <p:nvPr/>
          </p:nvGrpSpPr>
          <p:grpSpPr>
            <a:xfrm>
              <a:off x="15540480" y="6772680"/>
              <a:ext cx="880560" cy="884520"/>
              <a:chOff x="15540480" y="6772680"/>
              <a:chExt cx="880560" cy="884520"/>
            </a:xfrm>
          </p:grpSpPr>
          <p:sp>
            <p:nvSpPr>
              <p:cNvPr id="103" name="CustomShape 20"/>
              <p:cNvSpPr/>
              <p:nvPr/>
            </p:nvSpPr>
            <p:spPr>
              <a:xfrm>
                <a:off x="15540480" y="677268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4" name="Group 21"/>
          <p:cNvGrpSpPr/>
          <p:nvPr/>
        </p:nvGrpSpPr>
        <p:grpSpPr>
          <a:xfrm>
            <a:off x="9145800" y="2629080"/>
            <a:ext cx="880560" cy="884520"/>
            <a:chOff x="9145800" y="2629080"/>
            <a:chExt cx="880560" cy="884520"/>
          </a:xfrm>
        </p:grpSpPr>
        <p:sp>
          <p:nvSpPr>
            <p:cNvPr id="105" name="CustomShape 22"/>
            <p:cNvSpPr/>
            <p:nvPr/>
          </p:nvSpPr>
          <p:spPr>
            <a:xfrm>
              <a:off x="9145800" y="26290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23"/>
          <p:cNvGrpSpPr/>
          <p:nvPr/>
        </p:nvGrpSpPr>
        <p:grpSpPr>
          <a:xfrm>
            <a:off x="9155520" y="5406480"/>
            <a:ext cx="880560" cy="884520"/>
            <a:chOff x="9155520" y="5406480"/>
            <a:chExt cx="880560" cy="884520"/>
          </a:xfrm>
        </p:grpSpPr>
        <p:sp>
          <p:nvSpPr>
            <p:cNvPr id="107" name="CustomShape 24"/>
            <p:cNvSpPr/>
            <p:nvPr/>
          </p:nvSpPr>
          <p:spPr>
            <a:xfrm>
              <a:off x="9155520" y="54064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25"/>
          <p:cNvGrpSpPr/>
          <p:nvPr/>
        </p:nvGrpSpPr>
        <p:grpSpPr>
          <a:xfrm>
            <a:off x="9145800" y="4039560"/>
            <a:ext cx="880560" cy="884520"/>
            <a:chOff x="9145800" y="4039560"/>
            <a:chExt cx="880560" cy="884520"/>
          </a:xfrm>
        </p:grpSpPr>
        <p:sp>
          <p:nvSpPr>
            <p:cNvPr id="109" name="CustomShape 26"/>
            <p:cNvSpPr/>
            <p:nvPr/>
          </p:nvSpPr>
          <p:spPr>
            <a:xfrm>
              <a:off x="9145800" y="403956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27"/>
          <p:cNvGrpSpPr/>
          <p:nvPr/>
        </p:nvGrpSpPr>
        <p:grpSpPr>
          <a:xfrm>
            <a:off x="9145800" y="6772680"/>
            <a:ext cx="880560" cy="884520"/>
            <a:chOff x="9145800" y="6772680"/>
            <a:chExt cx="880560" cy="884520"/>
          </a:xfrm>
        </p:grpSpPr>
        <p:sp>
          <p:nvSpPr>
            <p:cNvPr id="111" name="CustomShape 28"/>
            <p:cNvSpPr/>
            <p:nvPr/>
          </p:nvSpPr>
          <p:spPr>
            <a:xfrm>
              <a:off x="9145800" y="67726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29"/>
          <p:cNvGrpSpPr/>
          <p:nvPr/>
        </p:nvGrpSpPr>
        <p:grpSpPr>
          <a:xfrm>
            <a:off x="1852920" y="2737440"/>
            <a:ext cx="6082560" cy="4217760"/>
            <a:chOff x="1852920" y="2737440"/>
            <a:chExt cx="6082560" cy="4217760"/>
          </a:xfrm>
        </p:grpSpPr>
        <p:sp>
          <p:nvSpPr>
            <p:cNvPr id="113" name="CustomShape 30"/>
            <p:cNvSpPr/>
            <p:nvPr/>
          </p:nvSpPr>
          <p:spPr>
            <a:xfrm>
              <a:off x="1852920" y="2737440"/>
              <a:ext cx="6082560" cy="421776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31"/>
          <p:cNvSpPr/>
          <p:nvPr/>
        </p:nvSpPr>
        <p:spPr>
          <a:xfrm>
            <a:off x="2959920" y="2984040"/>
            <a:ext cx="4283640" cy="22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15" name="CustomShape 32"/>
          <p:cNvSpPr/>
          <p:nvPr/>
        </p:nvSpPr>
        <p:spPr>
          <a:xfrm>
            <a:off x="10275120" y="2746080"/>
            <a:ext cx="52254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33"/>
          <p:cNvSpPr/>
          <p:nvPr/>
        </p:nvSpPr>
        <p:spPr>
          <a:xfrm>
            <a:off x="10275120" y="4175640"/>
            <a:ext cx="605088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CustomShape 34"/>
          <p:cNvSpPr/>
          <p:nvPr/>
        </p:nvSpPr>
        <p:spPr>
          <a:xfrm>
            <a:off x="10284480" y="5523120"/>
            <a:ext cx="52254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8" name="CustomShape 35"/>
          <p:cNvSpPr/>
          <p:nvPr/>
        </p:nvSpPr>
        <p:spPr>
          <a:xfrm>
            <a:off x="10275120" y="6889320"/>
            <a:ext cx="53910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36"/>
          <p:cNvSpPr/>
          <p:nvPr/>
        </p:nvSpPr>
        <p:spPr>
          <a:xfrm>
            <a:off x="9379440" y="285084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0" name="CustomShape 37"/>
          <p:cNvSpPr/>
          <p:nvPr/>
        </p:nvSpPr>
        <p:spPr>
          <a:xfrm>
            <a:off x="9389160" y="562788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" name="CustomShape 38"/>
          <p:cNvSpPr/>
          <p:nvPr/>
        </p:nvSpPr>
        <p:spPr>
          <a:xfrm>
            <a:off x="9379440" y="426096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2" name="CustomShape 39"/>
          <p:cNvSpPr/>
          <p:nvPr/>
        </p:nvSpPr>
        <p:spPr>
          <a:xfrm>
            <a:off x="9379440" y="699408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0" y="8629920"/>
            <a:ext cx="17452800" cy="1528920"/>
            <a:chOff x="0" y="8629920"/>
            <a:chExt cx="17452800" cy="1528920"/>
          </a:xfrm>
        </p:grpSpPr>
        <p:pic>
          <p:nvPicPr>
            <p:cNvPr id="124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41"/>
            <p:cNvSpPr/>
            <p:nvPr/>
          </p:nvSpPr>
          <p:spPr>
            <a:xfrm>
              <a:off x="2594880" y="880812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26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28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0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going to discuss about infrastructure designed to migrate and run a stateful java application from EC2 to EKS.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34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6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Why we need an alternative for EC2 based infra?</a:t>
            </a:r>
            <a:endParaRPr b="0" lang="en-IN" sz="3600" spc="-1" strike="noStrike">
              <a:latin typeface="Arial"/>
            </a:endParaRPr>
          </a:p>
          <a:p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we need more time for administration and maintaining the applicationin EC2 nodes</a:t>
            </a:r>
            <a:endParaRPr b="0" lang="en-IN" sz="3600" spc="-1" strike="noStrike">
              <a:latin typeface="Arial"/>
            </a:endParaRPr>
          </a:p>
          <a:p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 creating problems sometime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wastage of resources when </a:t>
            </a: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is ideal</a:t>
            </a:r>
            <a:endParaRPr b="0" lang="en-IN" sz="3600" spc="-1" strike="noStrike">
              <a:latin typeface="Arial"/>
            </a:endParaRPr>
          </a:p>
          <a:p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latin typeface="Arial"/>
              </a:rPr>
              <a:t>What is the application and its business case?</a:t>
            </a:r>
            <a:endParaRPr b="0" lang="en-IN" sz="3600" spc="-1" strike="noStrike">
              <a:latin typeface="Arial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IOT based E-commerce project</a:t>
            </a:r>
            <a:r>
              <a:rPr b="0" lang="en-IN" sz="1800" spc="-1" strike="noStrike">
                <a:solidFill>
                  <a:srgbClr val="24292f"/>
                </a:solidFill>
                <a:latin typeface="Liberation Serif;Times New Roman"/>
                <a:ea typeface="Liberation Serif;Times New Roman"/>
              </a:rPr>
              <a:t> </a:t>
            </a:r>
            <a:endParaRPr b="0" lang="en-IN" sz="18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* should be performance optimized and highly available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  <a:p>
            <a:pPr algn="just"/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* containerized application to control resource usage</a:t>
            </a:r>
            <a:endParaRPr b="0" lang="en-IN" sz="3600" spc="-1" strike="noStrike">
              <a:solidFill>
                <a:srgbClr val="24292f"/>
              </a:solidFill>
              <a:latin typeface="Liberation Serif;Times New Roman"/>
              <a:ea typeface="Liberation Serif;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4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600200" y="1512000"/>
            <a:ext cx="15895800" cy="76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latin typeface="Arial"/>
              </a:rPr>
              <a:t>Current system architecture: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6032880" y="2376000"/>
            <a:ext cx="5343120" cy="64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2023-01-02T22:49:41Z</dcterms:modified>
  <cp:revision>9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